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notesMasterIdLst>
    <p:notesMasterId r:id="rId26"/>
  </p:notesMasterIdLst>
  <p:sldIdLst>
    <p:sldId id="272" r:id="rId2"/>
    <p:sldId id="518" r:id="rId3"/>
    <p:sldId id="534" r:id="rId4"/>
    <p:sldId id="576" r:id="rId5"/>
    <p:sldId id="535" r:id="rId6"/>
    <p:sldId id="599" r:id="rId7"/>
    <p:sldId id="600" r:id="rId8"/>
    <p:sldId id="601" r:id="rId9"/>
    <p:sldId id="537" r:id="rId10"/>
    <p:sldId id="538" r:id="rId11"/>
    <p:sldId id="539" r:id="rId12"/>
    <p:sldId id="540" r:id="rId13"/>
    <p:sldId id="541" r:id="rId14"/>
    <p:sldId id="542" r:id="rId15"/>
    <p:sldId id="543" r:id="rId16"/>
    <p:sldId id="544" r:id="rId17"/>
    <p:sldId id="545" r:id="rId18"/>
    <p:sldId id="546" r:id="rId19"/>
    <p:sldId id="547" r:id="rId20"/>
    <p:sldId id="549" r:id="rId21"/>
    <p:sldId id="598" r:id="rId22"/>
    <p:sldId id="548" r:id="rId23"/>
    <p:sldId id="575" r:id="rId24"/>
    <p:sldId id="550" r:id="rId25"/>
  </p:sldIdLst>
  <p:sldSz cx="10080625" cy="5670550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B612E0-1606-4F08-B737-58017A511C4F}" type="datetimeFigureOut">
              <a:rPr lang="pt-BR" smtClean="0"/>
              <a:t>09/05/2020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14F96C-DCAA-4989-A608-8B32F185F32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3899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25" y="5292513"/>
            <a:ext cx="10078000" cy="378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3" y="5237541"/>
            <a:ext cx="10078000" cy="529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7256" y="627541"/>
            <a:ext cx="8316516" cy="2948686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614" spc="-4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9547" y="3684137"/>
            <a:ext cx="8316516" cy="945092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984" cap="all" spc="165" baseline="0">
                <a:solidFill>
                  <a:schemeClr val="tx1"/>
                </a:solidFill>
                <a:latin typeface="+mj-lt"/>
              </a:defRPr>
            </a:lvl1pPr>
            <a:lvl2pPr marL="378013" indent="0" algn="ctr">
              <a:buNone/>
              <a:defRPr sz="1984"/>
            </a:lvl2pPr>
            <a:lvl3pPr marL="756026" indent="0" algn="ctr">
              <a:buNone/>
              <a:defRPr sz="1984"/>
            </a:lvl3pPr>
            <a:lvl4pPr marL="1134039" indent="0" algn="ctr">
              <a:buNone/>
              <a:defRPr sz="1654"/>
            </a:lvl4pPr>
            <a:lvl5pPr marL="1512052" indent="0" algn="ctr">
              <a:buNone/>
              <a:defRPr sz="1654"/>
            </a:lvl5pPr>
            <a:lvl6pPr marL="1890065" indent="0" algn="ctr">
              <a:buNone/>
              <a:defRPr sz="1654"/>
            </a:lvl6pPr>
            <a:lvl7pPr marL="2268078" indent="0" algn="ctr">
              <a:buNone/>
              <a:defRPr sz="1654"/>
            </a:lvl7pPr>
            <a:lvl8pPr marL="2646091" indent="0" algn="ctr">
              <a:buNone/>
              <a:defRPr sz="1654"/>
            </a:lvl8pPr>
            <a:lvl9pPr marL="3024104" indent="0" algn="ctr">
              <a:buNone/>
              <a:defRPr sz="1654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98519" y="3591348"/>
            <a:ext cx="816530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601B79A7-61DF-4262-B542-D6EFFAF248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538" y="5284397"/>
            <a:ext cx="834592" cy="39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026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>
            <a:lvl1pPr marL="75603" indent="-75603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317531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468736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619941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771146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52603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25" y="5292513"/>
            <a:ext cx="10078000" cy="378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3" y="5237541"/>
            <a:ext cx="10078000" cy="529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3947" y="342960"/>
            <a:ext cx="2173635" cy="4760534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3043" y="342960"/>
            <a:ext cx="6394896" cy="4760535"/>
          </a:xfrm>
        </p:spPr>
        <p:txBody>
          <a:bodyPr vert="eaVert" lIns="45720" tIns="0" rIns="45720" bIns="0"/>
          <a:lstStyle>
            <a:lvl1pPr marL="75603" indent="-75603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317531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468736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619941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771146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A0A5900D-732F-4309-8D03-AF13FC5DCD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538" y="5273596"/>
            <a:ext cx="834592" cy="39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4588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5/9/2020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3226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75603" indent="-75603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317531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468736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619941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74410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25" y="5292513"/>
            <a:ext cx="10078000" cy="378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3" y="5237541"/>
            <a:ext cx="10078000" cy="529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256" y="627541"/>
            <a:ext cx="8316516" cy="2948686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614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7256" y="3682077"/>
            <a:ext cx="8316516" cy="945092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984" cap="all" spc="165" baseline="0">
                <a:solidFill>
                  <a:schemeClr val="tx1"/>
                </a:solidFill>
                <a:latin typeface="+mj-lt"/>
              </a:defRPr>
            </a:lvl1pPr>
            <a:lvl2pPr marL="37801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15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98519" y="3591348"/>
            <a:ext cx="816530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22588AB0-9E5E-442F-BFB5-A6ACB52044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538" y="5273596"/>
            <a:ext cx="834592" cy="39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011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907256" y="236979"/>
            <a:ext cx="8316516" cy="119956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7255" y="1526148"/>
            <a:ext cx="4082653" cy="3326723"/>
          </a:xfrm>
        </p:spPr>
        <p:txBody>
          <a:bodyPr/>
          <a:lstStyle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1119" y="1526149"/>
            <a:ext cx="4082653" cy="3326723"/>
          </a:xfrm>
        </p:spPr>
        <p:txBody>
          <a:bodyPr/>
          <a:lstStyle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  <a:lvl5pPr>
              <a:buClr>
                <a:schemeClr val="tx1"/>
              </a:buCl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00263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07256" y="236979"/>
            <a:ext cx="8316516" cy="119956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7256" y="1526412"/>
            <a:ext cx="4082653" cy="608796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654" b="0" cap="all" baseline="0">
                <a:solidFill>
                  <a:schemeClr val="tx2"/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7256" y="2135208"/>
            <a:ext cx="4082653" cy="2793271"/>
          </a:xfrm>
        </p:spPr>
        <p:txBody>
          <a:bodyPr/>
          <a:lstStyle>
            <a:lvl1pPr marL="75603" indent="-75603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317531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468736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619941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771146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1119" y="1526412"/>
            <a:ext cx="4082653" cy="608796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654" b="0" cap="all" baseline="0">
                <a:solidFill>
                  <a:schemeClr val="tx2"/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1119" y="2135208"/>
            <a:ext cx="4082653" cy="2793271"/>
          </a:xfrm>
        </p:spPr>
        <p:txBody>
          <a:bodyPr/>
          <a:lstStyle>
            <a:lvl1pPr marL="75603" indent="-75603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317531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2pPr>
            <a:lvl3pPr marL="468736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3pPr>
            <a:lvl4pPr marL="619941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4pPr>
            <a:lvl5pPr marL="771146" indent="-151205">
              <a:buClr>
                <a:schemeClr val="tx1"/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97751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72400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625" y="5292513"/>
            <a:ext cx="10078000" cy="378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3" y="5237541"/>
            <a:ext cx="10078000" cy="529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258ABDC-9885-43DF-BBFA-72DC2CF40C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538" y="5284397"/>
            <a:ext cx="834592" cy="39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730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4" y="0"/>
            <a:ext cx="3349287" cy="56705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340423" y="0"/>
            <a:ext cx="52923" cy="5670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023" y="491447"/>
            <a:ext cx="2646164" cy="1890183"/>
          </a:xfrm>
        </p:spPr>
        <p:txBody>
          <a:bodyPr anchor="b">
            <a:normAutofit/>
          </a:bodyPr>
          <a:lstStyle>
            <a:lvl1pPr>
              <a:defRPr sz="2976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9246" y="604859"/>
            <a:ext cx="5367933" cy="4347422"/>
          </a:xfrm>
        </p:spPr>
        <p:txBody>
          <a:bodyPr/>
          <a:lstStyle>
            <a:lvl2pPr marL="317531" indent="-151205">
              <a:buClr>
                <a:schemeClr val="tx1"/>
              </a:buClr>
              <a:buFont typeface="Wingdings" panose="05000000000000000000" pitchFamily="2" charset="2"/>
              <a:buChar char="§"/>
              <a:defRPr/>
            </a:lvl2pPr>
            <a:lvl3pPr marL="468736" indent="-151205">
              <a:buClr>
                <a:schemeClr val="tx1"/>
              </a:buClr>
              <a:buFont typeface="Wingdings" panose="05000000000000000000" pitchFamily="2" charset="2"/>
              <a:buChar char="§"/>
              <a:defRPr/>
            </a:lvl3pPr>
            <a:lvl4pPr marL="619941" indent="-151205">
              <a:buClr>
                <a:schemeClr val="tx1"/>
              </a:buClr>
              <a:buFont typeface="Wingdings" panose="05000000000000000000" pitchFamily="2" charset="2"/>
              <a:buChar char="§"/>
              <a:defRPr/>
            </a:lvl4pPr>
            <a:lvl5pPr marL="771146" indent="-151205">
              <a:buClr>
                <a:schemeClr val="tx1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8023" y="2419435"/>
            <a:ext cx="2646164" cy="279403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240">
                <a:solidFill>
                  <a:srgbClr val="FFFFFF"/>
                </a:solidFill>
              </a:defRPr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4896" y="5341286"/>
            <a:ext cx="2165044" cy="301904"/>
          </a:xfrm>
        </p:spPr>
        <p:txBody>
          <a:bodyPr/>
          <a:lstStyle>
            <a:lvl1pPr algn="l">
              <a:defRPr/>
            </a:lvl1pPr>
          </a:lstStyle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69246" y="5341286"/>
            <a:ext cx="3843238" cy="30190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15597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095397"/>
            <a:ext cx="10078000" cy="15751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3" y="4064040"/>
            <a:ext cx="10078000" cy="529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256" y="4196207"/>
            <a:ext cx="8361878" cy="680466"/>
          </a:xfrm>
        </p:spPr>
        <p:txBody>
          <a:bodyPr lIns="91440" tIns="0" rIns="91440" bIns="0" anchor="b">
            <a:noAutofit/>
          </a:bodyPr>
          <a:lstStyle>
            <a:lvl1pPr>
              <a:defRPr sz="2976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" y="0"/>
            <a:ext cx="10080613" cy="4064040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646">
                <a:solidFill>
                  <a:schemeClr val="bg1"/>
                </a:solidFill>
              </a:defRPr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7256" y="4884233"/>
            <a:ext cx="8361878" cy="491448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96"/>
              </a:spcAft>
              <a:buNone/>
              <a:defRPr sz="1240">
                <a:solidFill>
                  <a:srgbClr val="FFFFFF"/>
                </a:solidFill>
              </a:defRPr>
            </a:lvl1pPr>
            <a:lvl2pPr marL="378013" indent="0">
              <a:buNone/>
              <a:defRPr sz="992"/>
            </a:lvl2pPr>
            <a:lvl3pPr marL="756026" indent="0">
              <a:buNone/>
              <a:defRPr sz="827"/>
            </a:lvl3pPr>
            <a:lvl4pPr marL="1134039" indent="0">
              <a:buNone/>
              <a:defRPr sz="744"/>
            </a:lvl4pPr>
            <a:lvl5pPr marL="1512052" indent="0">
              <a:buNone/>
              <a:defRPr sz="744"/>
            </a:lvl5pPr>
            <a:lvl6pPr marL="1890065" indent="0">
              <a:buNone/>
              <a:defRPr sz="744"/>
            </a:lvl6pPr>
            <a:lvl7pPr marL="2268078" indent="0">
              <a:buNone/>
              <a:defRPr sz="744"/>
            </a:lvl7pPr>
            <a:lvl8pPr marL="2646091" indent="0">
              <a:buNone/>
              <a:defRPr sz="744"/>
            </a:lvl8pPr>
            <a:lvl9pPr marL="3024104" indent="0">
              <a:buNone/>
              <a:defRPr sz="7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BDF43D3F-A8E5-4166-A602-63AA632CFF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538" y="5273596"/>
            <a:ext cx="834592" cy="39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24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5292513"/>
            <a:ext cx="10080625" cy="3780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5237541"/>
            <a:ext cx="10080626" cy="545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7256" y="236979"/>
            <a:ext cx="8316516" cy="11995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7256" y="1526148"/>
            <a:ext cx="8316516" cy="332672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7257" y="5341286"/>
            <a:ext cx="2044130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44">
                <a:solidFill>
                  <a:srgbClr val="FFFFFF"/>
                </a:solidFill>
              </a:defRPr>
            </a:lvl1pPr>
          </a:lstStyle>
          <a:p>
            <a:r>
              <a:rPr lang="pt-BR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7822" y="5341286"/>
            <a:ext cx="3987605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44" cap="all" baseline="0">
                <a:solidFill>
                  <a:srgbClr val="FFFFFF"/>
                </a:solidFill>
              </a:defRPr>
            </a:lvl1pPr>
          </a:lstStyle>
          <a:p>
            <a:pPr algn="ctr"/>
            <a:r>
              <a:rPr lang="pt-BR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85926" y="5341286"/>
            <a:ext cx="1084812" cy="301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68">
                <a:solidFill>
                  <a:srgbClr val="FFFFFF"/>
                </a:solidFill>
              </a:defRPr>
            </a:lvl1pPr>
          </a:lstStyle>
          <a:p>
            <a:pPr algn="r"/>
            <a:fld id="{67116A77-A5DC-4499-A0C3-92C780FCB624}" type="slidenum">
              <a:rPr lang="pt-BR" sz="1400" b="0" strike="noStrike" spc="-1" smtClean="0">
                <a:latin typeface="Times New Roman"/>
              </a:rPr>
              <a:t>‹nº›</a:t>
            </a:fld>
            <a:endParaRPr lang="pt-BR" sz="1400" b="0" strike="noStrike" spc="-1">
              <a:latin typeface="Times New Roman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6840" y="1436940"/>
            <a:ext cx="8240911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m 10">
            <a:extLst>
              <a:ext uri="{FF2B5EF4-FFF2-40B4-BE49-F238E27FC236}">
                <a16:creationId xmlns:a16="http://schemas.microsoft.com/office/drawing/2014/main" id="{EF271FF7-7E1C-4F17-AB89-2946B48FC211}"/>
              </a:ext>
            </a:extLst>
          </p:cNvPr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6420" y="92821"/>
            <a:ext cx="664205" cy="571236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9305D85-4FD1-463F-AC81-2FC3769AA809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538" y="5273596"/>
            <a:ext cx="834592" cy="39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64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5" r:id="rId12"/>
  </p:sldLayoutIdLst>
  <p:txStyles>
    <p:titleStyle>
      <a:lvl1pPr algn="l" defTabSz="756026" rtl="0" eaLnBrk="1" latinLnBrk="0" hangingPunct="1">
        <a:lnSpc>
          <a:spcPct val="85000"/>
        </a:lnSpc>
        <a:spcBef>
          <a:spcPct val="0"/>
        </a:spcBef>
        <a:buNone/>
        <a:defRPr sz="3969" kern="1200" spc="-41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75603" indent="-75603" algn="l" defTabSz="756026" rtl="0" eaLnBrk="1" latinLnBrk="0" hangingPunct="1">
        <a:lnSpc>
          <a:spcPct val="90000"/>
        </a:lnSpc>
        <a:spcBef>
          <a:spcPts val="992"/>
        </a:spcBef>
        <a:spcAft>
          <a:spcPts val="165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8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17531" indent="-151205" algn="l" defTabSz="756026" rtl="0" eaLnBrk="1" latinLnBrk="0" hangingPunct="1">
        <a:lnSpc>
          <a:spcPct val="90000"/>
        </a:lnSpc>
        <a:spcBef>
          <a:spcPts val="165"/>
        </a:spcBef>
        <a:spcAft>
          <a:spcPts val="331"/>
        </a:spcAft>
        <a:buClr>
          <a:schemeClr val="accent1"/>
        </a:buClr>
        <a:buFont typeface="Calibri" pitchFamily="34" charset="0"/>
        <a:buChar char="◦"/>
        <a:defRPr sz="165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68736" indent="-151205" algn="l" defTabSz="756026" rtl="0" eaLnBrk="1" latinLnBrk="0" hangingPunct="1">
        <a:lnSpc>
          <a:spcPct val="90000"/>
        </a:lnSpc>
        <a:spcBef>
          <a:spcPts val="165"/>
        </a:spcBef>
        <a:spcAft>
          <a:spcPts val="331"/>
        </a:spcAft>
        <a:buClr>
          <a:schemeClr val="accent1"/>
        </a:buClr>
        <a:buFont typeface="Calibri" pitchFamily="34" charset="0"/>
        <a:buChar char="◦"/>
        <a:defRPr sz="115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619941" indent="-151205" algn="l" defTabSz="756026" rtl="0" eaLnBrk="1" latinLnBrk="0" hangingPunct="1">
        <a:lnSpc>
          <a:spcPct val="90000"/>
        </a:lnSpc>
        <a:spcBef>
          <a:spcPts val="165"/>
        </a:spcBef>
        <a:spcAft>
          <a:spcPts val="331"/>
        </a:spcAft>
        <a:buClr>
          <a:schemeClr val="accent1"/>
        </a:buClr>
        <a:buFont typeface="Calibri" pitchFamily="34" charset="0"/>
        <a:buChar char="◦"/>
        <a:defRPr sz="115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771146" indent="-151205" algn="l" defTabSz="756026" rtl="0" eaLnBrk="1" latinLnBrk="0" hangingPunct="1">
        <a:lnSpc>
          <a:spcPct val="90000"/>
        </a:lnSpc>
        <a:spcBef>
          <a:spcPts val="165"/>
        </a:spcBef>
        <a:spcAft>
          <a:spcPts val="331"/>
        </a:spcAft>
        <a:buClr>
          <a:schemeClr val="accent1"/>
        </a:buClr>
        <a:buFont typeface="Calibri" pitchFamily="34" charset="0"/>
        <a:buChar char="◦"/>
        <a:defRPr sz="115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909480" indent="-189006" algn="l" defTabSz="756026" rtl="0" eaLnBrk="1" latinLnBrk="0" hangingPunct="1">
        <a:lnSpc>
          <a:spcPct val="90000"/>
        </a:lnSpc>
        <a:spcBef>
          <a:spcPts val="165"/>
        </a:spcBef>
        <a:spcAft>
          <a:spcPts val="331"/>
        </a:spcAft>
        <a:buClr>
          <a:schemeClr val="accent1"/>
        </a:buClr>
        <a:buFont typeface="Calibri" pitchFamily="34" charset="0"/>
        <a:buChar char="◦"/>
        <a:defRPr sz="115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074840" indent="-189006" algn="l" defTabSz="756026" rtl="0" eaLnBrk="1" latinLnBrk="0" hangingPunct="1">
        <a:lnSpc>
          <a:spcPct val="90000"/>
        </a:lnSpc>
        <a:spcBef>
          <a:spcPts val="165"/>
        </a:spcBef>
        <a:spcAft>
          <a:spcPts val="331"/>
        </a:spcAft>
        <a:buClr>
          <a:schemeClr val="accent1"/>
        </a:buClr>
        <a:buFont typeface="Calibri" pitchFamily="34" charset="0"/>
        <a:buChar char="◦"/>
        <a:defRPr sz="115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240200" indent="-189006" algn="l" defTabSz="756026" rtl="0" eaLnBrk="1" latinLnBrk="0" hangingPunct="1">
        <a:lnSpc>
          <a:spcPct val="90000"/>
        </a:lnSpc>
        <a:spcBef>
          <a:spcPts val="165"/>
        </a:spcBef>
        <a:spcAft>
          <a:spcPts val="331"/>
        </a:spcAft>
        <a:buClr>
          <a:schemeClr val="accent1"/>
        </a:buClr>
        <a:buFont typeface="Calibri" pitchFamily="34" charset="0"/>
        <a:buChar char="◦"/>
        <a:defRPr sz="115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405560" indent="-189006" algn="l" defTabSz="756026" rtl="0" eaLnBrk="1" latinLnBrk="0" hangingPunct="1">
        <a:lnSpc>
          <a:spcPct val="90000"/>
        </a:lnSpc>
        <a:spcBef>
          <a:spcPts val="165"/>
        </a:spcBef>
        <a:spcAft>
          <a:spcPts val="331"/>
        </a:spcAft>
        <a:buClr>
          <a:schemeClr val="accent1"/>
        </a:buClr>
        <a:buFont typeface="Calibri" pitchFamily="34" charset="0"/>
        <a:buChar char="◦"/>
        <a:defRPr sz="1158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rildo.oliveira@ifpi.edu.br" TargetMode="Externa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youtube.com/watch?v=xBU6qqsT_Yo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ackages.microsoft.com/config/ubuntu/18.04/packages-microsoft-prod.deb" TargetMode="External"/><Relationship Id="rId2" Type="http://schemas.openxmlformats.org/officeDocument/2006/relationships/hyperlink" Target="https://docs.microsoft.com/pt-br/powershell/scripting/install/installing-powershell-core-on-linux?view=powershell-6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-1" y="2079228"/>
            <a:ext cx="10080625" cy="2016125"/>
          </a:xfrm>
          <a:prstGeom prst="rect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488"/>
          </a:p>
        </p:txBody>
      </p:sp>
      <p:sp>
        <p:nvSpPr>
          <p:cNvPr id="3" name="object 3"/>
          <p:cNvSpPr txBox="1"/>
          <p:nvPr/>
        </p:nvSpPr>
        <p:spPr>
          <a:xfrm>
            <a:off x="2091174" y="2835275"/>
            <a:ext cx="6337718" cy="2322198"/>
          </a:xfrm>
          <a:prstGeom prst="rect">
            <a:avLst/>
          </a:prstGeom>
        </p:spPr>
        <p:txBody>
          <a:bodyPr vert="horz" wrap="square" lIns="0" tIns="59460" rIns="0" bIns="0" rtlCol="0">
            <a:spAutoFit/>
          </a:bodyPr>
          <a:lstStyle/>
          <a:p>
            <a:pPr marL="1747916" marR="3150" indent="-1740435">
              <a:lnSpc>
                <a:spcPts val="3212"/>
              </a:lnSpc>
              <a:spcBef>
                <a:spcPts val="468"/>
              </a:spcBef>
            </a:pPr>
            <a:r>
              <a:rPr sz="3969" spc="-168" dirty="0">
                <a:solidFill>
                  <a:schemeClr val="bg1"/>
                </a:solidFill>
                <a:latin typeface="Trebuchet MS"/>
                <a:cs typeface="Trebuchet MS"/>
              </a:rPr>
              <a:t>Programação </a:t>
            </a:r>
            <a:r>
              <a:rPr sz="3969" spc="-174" dirty="0">
                <a:solidFill>
                  <a:schemeClr val="bg1"/>
                </a:solidFill>
                <a:latin typeface="Trebuchet MS"/>
                <a:cs typeface="Trebuchet MS"/>
              </a:rPr>
              <a:t>para</a:t>
            </a:r>
            <a:r>
              <a:rPr sz="3969" spc="-422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lang="pt-BR" sz="3969" spc="-131" dirty="0">
                <a:solidFill>
                  <a:schemeClr val="bg1"/>
                </a:solidFill>
                <a:latin typeface="Trebuchet MS"/>
                <a:cs typeface="Trebuchet MS"/>
              </a:rPr>
              <a:t>Dispositivos </a:t>
            </a:r>
            <a:r>
              <a:rPr lang="pt-BR" sz="3969" spc="-59" dirty="0">
                <a:solidFill>
                  <a:schemeClr val="bg1"/>
                </a:solidFill>
                <a:latin typeface="Trebuchet MS"/>
                <a:cs typeface="Trebuchet MS"/>
              </a:rPr>
              <a:t>Móveis</a:t>
            </a:r>
            <a:endParaRPr lang="pt-BR" sz="3969" dirty="0">
              <a:solidFill>
                <a:schemeClr val="bg1"/>
              </a:solidFill>
              <a:latin typeface="Trebuchet MS"/>
              <a:cs typeface="Trebuchet MS"/>
            </a:endParaRPr>
          </a:p>
          <a:p>
            <a:pPr marL="1747916" marR="3150" indent="-1740435">
              <a:lnSpc>
                <a:spcPts val="3212"/>
              </a:lnSpc>
              <a:spcBef>
                <a:spcPts val="468"/>
              </a:spcBef>
            </a:pPr>
            <a:endParaRPr lang="pt-BR" sz="3969" spc="-149" dirty="0">
              <a:latin typeface="Trebuchet MS"/>
              <a:cs typeface="Trebuchet MS"/>
            </a:endParaRPr>
          </a:p>
          <a:p>
            <a:pPr marL="1747916" marR="3150" indent="-1740435">
              <a:lnSpc>
                <a:spcPts val="3212"/>
              </a:lnSpc>
              <a:spcBef>
                <a:spcPts val="468"/>
              </a:spcBef>
            </a:pPr>
            <a:endParaRPr lang="pt-BR" sz="3969" spc="-149" dirty="0">
              <a:latin typeface="Trebuchet MS"/>
              <a:cs typeface="Trebuchet MS"/>
            </a:endParaRPr>
          </a:p>
          <a:p>
            <a:pPr algn="ctr"/>
            <a:r>
              <a:rPr lang="pt-BR" sz="3200" b="1" dirty="0" err="1">
                <a:solidFill>
                  <a:srgbClr val="00B050"/>
                </a:solidFill>
              </a:rPr>
              <a:t>Flutter</a:t>
            </a:r>
            <a:r>
              <a:rPr lang="pt-BR" sz="3200" b="1" dirty="0">
                <a:solidFill>
                  <a:srgbClr val="00B050"/>
                </a:solidFill>
              </a:rPr>
              <a:t> – </a:t>
            </a:r>
            <a:r>
              <a:rPr lang="pt-BR" sz="3200" b="1">
                <a:solidFill>
                  <a:srgbClr val="00B050"/>
                </a:solidFill>
              </a:rPr>
              <a:t>Primeiros passos</a:t>
            </a:r>
            <a:endParaRPr lang="pt-BR" sz="3200" dirty="0">
              <a:solidFill>
                <a:srgbClr val="00B050"/>
              </a:solidFill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930429" y="779625"/>
            <a:ext cx="2498026" cy="531005"/>
          </a:xfrm>
          <a:prstGeom prst="rect">
            <a:avLst/>
          </a:prstGeom>
        </p:spPr>
        <p:txBody>
          <a:bodyPr vert="horz" wrap="square" lIns="0" tIns="4725" rIns="0" bIns="0" rtlCol="0">
            <a:spAutoFit/>
          </a:bodyPr>
          <a:lstStyle/>
          <a:p>
            <a:pPr marL="7875" marR="3150" indent="152387" algn="ctr">
              <a:lnSpc>
                <a:spcPct val="101400"/>
              </a:lnSpc>
              <a:spcBef>
                <a:spcPts val="37"/>
              </a:spcBef>
            </a:pPr>
            <a:r>
              <a:rPr lang="it-IT" b="1" spc="-115" dirty="0">
                <a:solidFill>
                  <a:srgbClr val="385622"/>
                </a:solidFill>
                <a:latin typeface="Trebuchet MS"/>
                <a:cs typeface="Trebuchet MS"/>
              </a:rPr>
              <a:t>Prof. </a:t>
            </a:r>
            <a:r>
              <a:rPr lang="it-IT" b="1" spc="-41" dirty="0">
                <a:solidFill>
                  <a:srgbClr val="385622"/>
                </a:solidFill>
                <a:latin typeface="Trebuchet MS"/>
                <a:cs typeface="Trebuchet MS"/>
              </a:rPr>
              <a:t>Rildo Oliveira</a:t>
            </a:r>
          </a:p>
          <a:p>
            <a:pPr marL="12700" marR="5080" indent="245745" algn="r">
              <a:lnSpc>
                <a:spcPct val="101400"/>
              </a:lnSpc>
              <a:spcBef>
                <a:spcPts val="60"/>
              </a:spcBef>
            </a:pPr>
            <a:r>
              <a:rPr lang="it-IT" sz="1600" i="1" spc="-120">
                <a:solidFill>
                  <a:srgbClr val="385622"/>
                </a:solidFill>
                <a:latin typeface="Trebuchet MS"/>
                <a:cs typeface="Trebuchet MS"/>
                <a:hlinkClick r:id="rId2"/>
              </a:rPr>
              <a:t>rildo.oliveira@ifpi.edu.br</a:t>
            </a:r>
            <a:endParaRPr lang="it-IT" dirty="0">
              <a:latin typeface="Trebuchet MS"/>
              <a:cs typeface="Trebuchet MS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BA8C92DA-DD14-4D8B-A316-2A35F12BF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15" y="199752"/>
            <a:ext cx="2705283" cy="127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792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2562" y="1461967"/>
            <a:ext cx="4396766" cy="37012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Project </a:t>
            </a:r>
            <a:r>
              <a:rPr lang="pt-BR" dirty="0" err="1"/>
              <a:t>name</a:t>
            </a:r>
            <a:r>
              <a:rPr lang="pt-BR" dirty="0"/>
              <a:t>: o nome do projeto;</a:t>
            </a:r>
          </a:p>
          <a:p>
            <a:pPr marL="0" indent="0">
              <a:buNone/>
            </a:pPr>
            <a:r>
              <a:rPr lang="pt-BR" dirty="0" err="1"/>
              <a:t>Flutter</a:t>
            </a:r>
            <a:r>
              <a:rPr lang="pt-BR" dirty="0"/>
              <a:t> SDK path: caminho do path instalado;</a:t>
            </a:r>
          </a:p>
          <a:p>
            <a:pPr marL="0" indent="0">
              <a:buNone/>
            </a:pPr>
            <a:r>
              <a:rPr lang="pt-BR" dirty="0"/>
              <a:t>Project </a:t>
            </a:r>
            <a:r>
              <a:rPr lang="pt-BR" dirty="0" err="1"/>
              <a:t>location</a:t>
            </a:r>
            <a:r>
              <a:rPr lang="pt-BR" dirty="0"/>
              <a:t>: localização da pasta com seus projetos. Esta pasta não pode conter </a:t>
            </a:r>
            <a:r>
              <a:rPr lang="pt-BR" dirty="0" err="1"/>
              <a:t>ascii</a:t>
            </a:r>
            <a:r>
              <a:rPr lang="pt-BR" dirty="0"/>
              <a:t> em seu nome ou caminho;</a:t>
            </a:r>
          </a:p>
          <a:p>
            <a:pPr marL="0" indent="0">
              <a:buNone/>
            </a:pPr>
            <a:r>
              <a:rPr lang="pt-BR" dirty="0" err="1"/>
              <a:t>Description</a:t>
            </a:r>
            <a:r>
              <a:rPr lang="pt-BR" dirty="0"/>
              <a:t>: apenas a descrição do projeto.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1E9D3AF-E43E-4288-8C32-BD376759AE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11" t="11173" r="61856" b="19861"/>
          <a:stretch/>
        </p:blipFill>
        <p:spPr>
          <a:xfrm>
            <a:off x="4559666" y="1448262"/>
            <a:ext cx="5346691" cy="399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932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3547" y="1596318"/>
            <a:ext cx="3588484" cy="3147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 err="1"/>
              <a:t>Company</a:t>
            </a:r>
            <a:r>
              <a:rPr lang="pt-BR" dirty="0"/>
              <a:t> </a:t>
            </a:r>
            <a:r>
              <a:rPr lang="pt-BR" dirty="0" err="1"/>
              <a:t>domain</a:t>
            </a:r>
            <a:r>
              <a:rPr lang="pt-BR" dirty="0"/>
              <a:t>: domínio da empresa. Servira como nome para uso dentro da loja </a:t>
            </a:r>
            <a:r>
              <a:rPr lang="pt-BR" dirty="0" err="1"/>
              <a:t>google</a:t>
            </a:r>
            <a:r>
              <a:rPr lang="pt-BR" dirty="0"/>
              <a:t>. Ficará ao contrario no nome da pasta.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DC30472-4986-466B-B0E8-4DC1C87154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05" t="10449" r="61828" b="19973"/>
          <a:stretch/>
        </p:blipFill>
        <p:spPr>
          <a:xfrm>
            <a:off x="4407877" y="1426562"/>
            <a:ext cx="5672756" cy="422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285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3547" y="1596318"/>
            <a:ext cx="4396766" cy="3147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Projeto criado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502604A-1320-4C97-A3C5-5090B16BB9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152" r="50000" b="6485"/>
          <a:stretch/>
        </p:blipFill>
        <p:spPr>
          <a:xfrm>
            <a:off x="2289302" y="1887415"/>
            <a:ext cx="7791323" cy="378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811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3547" y="1596318"/>
            <a:ext cx="4396766" cy="3147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Criando emulador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EC9979D-9EB9-400C-A2F2-6E12FFC0C4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93" t="2396" r="50000" b="88400"/>
          <a:stretch/>
        </p:blipFill>
        <p:spPr>
          <a:xfrm>
            <a:off x="387816" y="3406775"/>
            <a:ext cx="8835956" cy="1125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330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Projeto-</a:t>
            </a:r>
            <a:r>
              <a:rPr lang="pt-BR" sz="4000" dirty="0"/>
              <a:t>Criando emulador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E388B18-9865-4A02-926F-41D64ECC9F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79" r="50000" b="7873"/>
          <a:stretch/>
        </p:blipFill>
        <p:spPr>
          <a:xfrm>
            <a:off x="856853" y="1436540"/>
            <a:ext cx="8710431" cy="420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379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CEC0B41-01BB-455D-B00A-8BC40172AE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79" r="50000" b="4175"/>
          <a:stretch/>
        </p:blipFill>
        <p:spPr>
          <a:xfrm>
            <a:off x="882054" y="1483621"/>
            <a:ext cx="8316516" cy="4186929"/>
          </a:xfrm>
          <a:prstGeom prst="rect">
            <a:avLst/>
          </a:prstGeom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BF929A4A-E315-445B-99AB-FEF1B29D78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07256" y="236979"/>
            <a:ext cx="8316516" cy="1199561"/>
          </a:xfrm>
        </p:spPr>
        <p:txBody>
          <a:bodyPr/>
          <a:lstStyle/>
          <a:p>
            <a:r>
              <a:rPr lang="pt-BR" sz="4000" b="1" dirty="0"/>
              <a:t>Primeiro Projeto-</a:t>
            </a:r>
            <a:r>
              <a:rPr lang="pt-BR" sz="4000" dirty="0"/>
              <a:t>Criando emulador</a:t>
            </a:r>
          </a:p>
        </p:txBody>
      </p:sp>
    </p:spTree>
    <p:extLst>
      <p:ext uri="{BB962C8B-B14F-4D97-AF65-F5344CB8AC3E}">
        <p14:creationId xmlns:p14="http://schemas.microsoft.com/office/powerpoint/2010/main" val="3377282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4CC2915-8D21-4FBD-AC87-B77E6F411B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79" r="50000" b="4511"/>
          <a:stretch/>
        </p:blipFill>
        <p:spPr>
          <a:xfrm>
            <a:off x="1054791" y="1573335"/>
            <a:ext cx="8168981" cy="4097215"/>
          </a:xfrm>
          <a:prstGeom prst="rect">
            <a:avLst/>
          </a:prstGeom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7F40B69A-3638-4AC2-A48C-D66C3543EA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07256" y="236979"/>
            <a:ext cx="8316516" cy="1199561"/>
          </a:xfrm>
        </p:spPr>
        <p:txBody>
          <a:bodyPr/>
          <a:lstStyle/>
          <a:p>
            <a:r>
              <a:rPr lang="pt-BR" sz="4000" b="1" dirty="0"/>
              <a:t>Primeiro Projeto-</a:t>
            </a:r>
            <a:r>
              <a:rPr lang="pt-BR" sz="4000" dirty="0"/>
              <a:t>Criando emulador</a:t>
            </a:r>
          </a:p>
        </p:txBody>
      </p:sp>
    </p:spTree>
    <p:extLst>
      <p:ext uri="{BB962C8B-B14F-4D97-AF65-F5344CB8AC3E}">
        <p14:creationId xmlns:p14="http://schemas.microsoft.com/office/powerpoint/2010/main" val="332115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3547" y="1596318"/>
            <a:ext cx="4396766" cy="3147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No </a:t>
            </a:r>
            <a:r>
              <a:rPr lang="pt-BR" dirty="0" err="1"/>
              <a:t>VSCode</a:t>
            </a:r>
            <a:endParaRPr lang="pt-BR" dirty="0"/>
          </a:p>
          <a:p>
            <a:pPr marL="0" indent="0">
              <a:buNone/>
            </a:pPr>
            <a:r>
              <a:rPr lang="pt-BR" dirty="0">
                <a:hlinkClick r:id="rId2"/>
              </a:rPr>
              <a:t>https://www.youtube.com/watch?v=xBU6qqsT_Yo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Escolha </a:t>
            </a:r>
            <a:r>
              <a:rPr lang="pt-BR" dirty="0" err="1"/>
              <a:t>Comand</a:t>
            </a:r>
            <a:r>
              <a:rPr lang="pt-BR" dirty="0"/>
              <a:t> </a:t>
            </a:r>
            <a:r>
              <a:rPr lang="pt-BR" dirty="0" err="1"/>
              <a:t>Palette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11F72F9-4D7B-494A-9477-5A80245EA1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t="-1987" r="33008" b="28376"/>
          <a:stretch/>
        </p:blipFill>
        <p:spPr>
          <a:xfrm>
            <a:off x="5884986" y="561128"/>
            <a:ext cx="4195640" cy="510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96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3547" y="1596318"/>
            <a:ext cx="4396766" cy="3147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No </a:t>
            </a:r>
            <a:r>
              <a:rPr lang="pt-BR" dirty="0" err="1"/>
              <a:t>VSCode</a:t>
            </a: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Escolha </a:t>
            </a:r>
            <a:r>
              <a:rPr lang="pt-BR" dirty="0" err="1"/>
              <a:t>Comand</a:t>
            </a:r>
            <a:r>
              <a:rPr lang="pt-BR" dirty="0"/>
              <a:t> </a:t>
            </a:r>
            <a:r>
              <a:rPr lang="pt-BR" dirty="0" err="1"/>
              <a:t>Palette</a:t>
            </a: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 err="1"/>
              <a:t>Flutter</a:t>
            </a:r>
            <a:r>
              <a:rPr lang="pt-BR" dirty="0"/>
              <a:t>: New Project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E9D5C19-D1B1-4ACA-B305-A709BB035A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11" t="6279" r="61391" b="43320"/>
          <a:stretch/>
        </p:blipFill>
        <p:spPr>
          <a:xfrm>
            <a:off x="4661757" y="2391508"/>
            <a:ext cx="5418868" cy="290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001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3546" y="1596318"/>
            <a:ext cx="8477007" cy="3147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No </a:t>
            </a:r>
            <a:r>
              <a:rPr lang="pt-BR" dirty="0" err="1"/>
              <a:t>VSCode</a:t>
            </a:r>
            <a:endParaRPr lang="pt-BR" dirty="0"/>
          </a:p>
          <a:p>
            <a:pPr marL="0" indent="0">
              <a:buNone/>
            </a:pPr>
            <a:r>
              <a:rPr lang="pt-BR" dirty="0"/>
              <a:t>Escolha </a:t>
            </a:r>
            <a:r>
              <a:rPr lang="pt-BR" dirty="0" err="1"/>
              <a:t>Comand</a:t>
            </a:r>
            <a:r>
              <a:rPr lang="pt-BR" dirty="0"/>
              <a:t> </a:t>
            </a:r>
            <a:r>
              <a:rPr lang="pt-BR" dirty="0" err="1"/>
              <a:t>Palette</a:t>
            </a:r>
            <a:endParaRPr lang="pt-BR" dirty="0"/>
          </a:p>
          <a:p>
            <a:pPr marL="0" indent="0">
              <a:buNone/>
            </a:pPr>
            <a:r>
              <a:rPr lang="pt-BR" dirty="0" err="1"/>
              <a:t>Flutter</a:t>
            </a:r>
            <a:r>
              <a:rPr lang="pt-BR" dirty="0"/>
              <a:t>: New Project</a:t>
            </a:r>
          </a:p>
          <a:p>
            <a:pPr marL="0" indent="0">
              <a:buNone/>
            </a:pPr>
            <a:r>
              <a:rPr lang="pt-BR" dirty="0"/>
              <a:t>Escolha um nome. Letras minúsculas, sem </a:t>
            </a:r>
            <a:r>
              <a:rPr lang="pt-BR" dirty="0" err="1"/>
              <a:t>ascii</a:t>
            </a:r>
            <a:r>
              <a:rPr lang="pt-BR" dirty="0"/>
              <a:t> e somente o uso do </a:t>
            </a:r>
            <a:r>
              <a:rPr lang="pt-BR" dirty="0" err="1"/>
              <a:t>undeline</a:t>
            </a:r>
            <a:r>
              <a:rPr lang="pt-BR" dirty="0"/>
              <a:t> para divisão de nomes será permitido.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1B2DF14-18D4-431A-801C-88F2C5276E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62" t="5675" r="61201" b="81488"/>
          <a:stretch/>
        </p:blipFill>
        <p:spPr>
          <a:xfrm>
            <a:off x="643547" y="4069887"/>
            <a:ext cx="8241592" cy="109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27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O que é o </a:t>
            </a:r>
            <a:r>
              <a:rPr lang="pt-BR" sz="4000" b="1" dirty="0" err="1"/>
              <a:t>flutter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3547" y="2299703"/>
            <a:ext cx="8793530" cy="131100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2400" dirty="0" err="1">
                <a:solidFill>
                  <a:schemeClr val="tx1"/>
                </a:solidFill>
              </a:rPr>
              <a:t>Flutter</a:t>
            </a:r>
            <a:r>
              <a:rPr lang="pt-BR" sz="2400" dirty="0">
                <a:solidFill>
                  <a:schemeClr val="tx1"/>
                </a:solidFill>
              </a:rPr>
              <a:t> é um SDK de código aberto criado pelo Google para o desenvolvimento de aplicativos para Android, iOS, Desktop ou Web,</a:t>
            </a:r>
          </a:p>
        </p:txBody>
      </p:sp>
    </p:spTree>
    <p:extLst>
      <p:ext uri="{BB962C8B-B14F-4D97-AF65-F5344CB8AC3E}">
        <p14:creationId xmlns:p14="http://schemas.microsoft.com/office/powerpoint/2010/main" val="171841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1787" y="249505"/>
            <a:ext cx="8316516" cy="639843"/>
          </a:xfrm>
        </p:spPr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D13A515-92B8-4BF5-AE62-72B0E11D7E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567" b="12083"/>
          <a:stretch/>
        </p:blipFill>
        <p:spPr>
          <a:xfrm>
            <a:off x="250521" y="855369"/>
            <a:ext cx="8998303" cy="481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720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70893" y="3012831"/>
            <a:ext cx="6072554" cy="597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400" dirty="0">
                <a:solidFill>
                  <a:schemeClr val="tx1"/>
                </a:solidFill>
              </a:rPr>
              <a:t>Abra seu emulador ou conecte seu celular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37182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31821" y="1718748"/>
            <a:ext cx="8477007" cy="537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Projeto gerado. Vamos ao emulador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7A75CE6-70D2-4285-A261-1F30DA78BC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19" r="82091" b="79726"/>
          <a:stretch/>
        </p:blipFill>
        <p:spPr>
          <a:xfrm>
            <a:off x="675138" y="2142519"/>
            <a:ext cx="6794674" cy="114715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92F7BF2-70B3-47BD-835D-07592F87BE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174" r="82672" b="78070"/>
          <a:stretch/>
        </p:blipFill>
        <p:spPr>
          <a:xfrm>
            <a:off x="631821" y="3483464"/>
            <a:ext cx="6574060" cy="1147151"/>
          </a:xfrm>
          <a:prstGeom prst="rect">
            <a:avLst/>
          </a:prstGeom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A2265E6D-6B60-4A96-BF87-72910F185BAE}"/>
              </a:ext>
            </a:extLst>
          </p:cNvPr>
          <p:cNvSpPr/>
          <p:nvPr/>
        </p:nvSpPr>
        <p:spPr>
          <a:xfrm>
            <a:off x="2268414" y="3445792"/>
            <a:ext cx="1512277" cy="802175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D3C81CF0-32D7-4986-AD64-A912D076C705}"/>
              </a:ext>
            </a:extLst>
          </p:cNvPr>
          <p:cNvSpPr txBox="1">
            <a:spLocks noChangeArrowheads="1"/>
          </p:cNvSpPr>
          <p:nvPr/>
        </p:nvSpPr>
        <p:spPr>
          <a:xfrm>
            <a:off x="631820" y="4824408"/>
            <a:ext cx="8477007" cy="53728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5603" indent="-75603" algn="l" defTabSz="756026" rtl="0" eaLnBrk="1" latinLnBrk="0" hangingPunct="1">
              <a:lnSpc>
                <a:spcPct val="90000"/>
              </a:lnSpc>
              <a:spcBef>
                <a:spcPts val="992"/>
              </a:spcBef>
              <a:spcAft>
                <a:spcPts val="165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984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17531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654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68736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19941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771146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90948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07484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24020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40556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Ou F5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50567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D178838-8F38-4ABD-988C-9EAFCA794E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962" b="82652"/>
          <a:stretch/>
        </p:blipFill>
        <p:spPr>
          <a:xfrm>
            <a:off x="196025" y="1481011"/>
            <a:ext cx="9763144" cy="1354264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E1054AA6-D791-427C-A70E-07E95B8EC9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07256" y="236979"/>
            <a:ext cx="8316516" cy="1199561"/>
          </a:xfrm>
        </p:spPr>
        <p:txBody>
          <a:bodyPr/>
          <a:lstStyle/>
          <a:p>
            <a:r>
              <a:rPr lang="pt-BR" sz="4000" b="1" dirty="0"/>
              <a:t>Falha no </a:t>
            </a:r>
            <a:r>
              <a:rPr lang="pt-BR" sz="4000" b="1" dirty="0" err="1"/>
              <a:t>VScode</a:t>
            </a:r>
            <a:endParaRPr lang="pt-BR" sz="40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F42FA7-0AA6-4D03-83D9-25AF94384447}"/>
              </a:ext>
            </a:extLst>
          </p:cNvPr>
          <p:cNvSpPr txBox="1">
            <a:spLocks noChangeArrowheads="1"/>
          </p:cNvSpPr>
          <p:nvPr/>
        </p:nvSpPr>
        <p:spPr>
          <a:xfrm>
            <a:off x="1311315" y="4407877"/>
            <a:ext cx="6072554" cy="597877"/>
          </a:xfrm>
          <a:prstGeom prst="rect">
            <a:avLst/>
          </a:prstGeom>
        </p:spPr>
        <p:txBody>
          <a:bodyPr vert="horz" lIns="0" tIns="45720" rIns="0" bIns="45720" rtlCol="0">
            <a:normAutofit fontScale="77500" lnSpcReduction="20000"/>
          </a:bodyPr>
          <a:lstStyle>
            <a:lvl1pPr marL="75603" indent="-75603" algn="l" defTabSz="756026" rtl="0" eaLnBrk="1" latinLnBrk="0" hangingPunct="1">
              <a:lnSpc>
                <a:spcPct val="90000"/>
              </a:lnSpc>
              <a:spcBef>
                <a:spcPts val="992"/>
              </a:spcBef>
              <a:spcAft>
                <a:spcPts val="165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984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17531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654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68736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19941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771146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90948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07484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24020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40556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400" dirty="0">
                <a:solidFill>
                  <a:schemeClr val="tx1"/>
                </a:solidFill>
              </a:rPr>
              <a:t>No </a:t>
            </a:r>
            <a:r>
              <a:rPr lang="pt-BR" sz="2400" dirty="0" err="1">
                <a:solidFill>
                  <a:schemeClr val="tx1"/>
                </a:solidFill>
              </a:rPr>
              <a:t>vscode</a:t>
            </a:r>
            <a:r>
              <a:rPr lang="pt-BR" sz="2400" dirty="0">
                <a:solidFill>
                  <a:schemeClr val="tx1"/>
                </a:solidFill>
              </a:rPr>
              <a:t> o nome </a:t>
            </a:r>
            <a:r>
              <a:rPr lang="pt-BR" sz="2400" dirty="0" err="1">
                <a:solidFill>
                  <a:schemeClr val="tx1"/>
                </a:solidFill>
              </a:rPr>
              <a:t>developer</a:t>
            </a:r>
            <a:r>
              <a:rPr lang="pt-BR" sz="2400" dirty="0">
                <a:solidFill>
                  <a:schemeClr val="tx1"/>
                </a:solidFill>
              </a:rPr>
              <a:t> ficara como example.com e futuramente isso gera o problema na loja </a:t>
            </a:r>
            <a:r>
              <a:rPr lang="pt-BR" sz="2400" dirty="0" err="1">
                <a:solidFill>
                  <a:schemeClr val="tx1"/>
                </a:solidFill>
              </a:rPr>
              <a:t>google</a:t>
            </a:r>
            <a:r>
              <a:rPr lang="pt-BR" sz="2400" dirty="0">
                <a:solidFill>
                  <a:schemeClr val="tx1"/>
                </a:solidFill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16784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2BE11D6-0973-4A4D-AB83-CA71BE03BB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237" t="8277" r="51506" b="17672"/>
          <a:stretch/>
        </p:blipFill>
        <p:spPr>
          <a:xfrm>
            <a:off x="5685692" y="841290"/>
            <a:ext cx="2766646" cy="4344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67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Pré-requisitos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3547" y="2006626"/>
            <a:ext cx="8316515" cy="22273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 err="1">
                <a:solidFill>
                  <a:schemeClr val="tx1"/>
                </a:solidFill>
              </a:rPr>
              <a:t>Dart</a:t>
            </a:r>
            <a:endParaRPr lang="pt-B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tx1"/>
                </a:solidFill>
              </a:rPr>
              <a:t>Android Studio</a:t>
            </a:r>
          </a:p>
          <a:p>
            <a:pPr marL="0" indent="0">
              <a:buNone/>
            </a:pPr>
            <a:r>
              <a:rPr lang="pt-BR" b="1" dirty="0" err="1">
                <a:solidFill>
                  <a:schemeClr val="tx1"/>
                </a:solidFill>
              </a:rPr>
              <a:t>Vscode</a:t>
            </a:r>
            <a:endParaRPr lang="pt-BR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b="1" dirty="0" err="1">
                <a:solidFill>
                  <a:schemeClr val="tx1"/>
                </a:solidFill>
              </a:rPr>
              <a:t>Flutter</a:t>
            </a:r>
            <a:endParaRPr lang="pt-BR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tx1"/>
                </a:solidFill>
              </a:rPr>
              <a:t>Extensões do </a:t>
            </a:r>
            <a:r>
              <a:rPr lang="pt-BR" b="1" dirty="0" err="1">
                <a:solidFill>
                  <a:schemeClr val="tx1"/>
                </a:solidFill>
              </a:rPr>
              <a:t>dart</a:t>
            </a:r>
            <a:r>
              <a:rPr lang="pt-BR" b="1" dirty="0">
                <a:solidFill>
                  <a:schemeClr val="tx1"/>
                </a:solidFill>
              </a:rPr>
              <a:t> e </a:t>
            </a:r>
            <a:r>
              <a:rPr lang="pt-BR" b="1" dirty="0" err="1">
                <a:solidFill>
                  <a:schemeClr val="tx1"/>
                </a:solidFill>
              </a:rPr>
              <a:t>Flutter</a:t>
            </a:r>
            <a:r>
              <a:rPr lang="pt-BR" b="1" dirty="0">
                <a:solidFill>
                  <a:schemeClr val="tx1"/>
                </a:solidFill>
              </a:rPr>
              <a:t> no AS ou VS</a:t>
            </a:r>
          </a:p>
          <a:p>
            <a:pPr marL="0" indent="0">
              <a:buNone/>
            </a:pPr>
            <a:endParaRPr lang="pt-BR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676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Falha </a:t>
            </a:r>
            <a:r>
              <a:rPr lang="pt-BR" sz="4000" b="1" dirty="0" err="1"/>
              <a:t>powershell</a:t>
            </a:r>
            <a:r>
              <a:rPr lang="pt-BR" sz="4000" b="1" dirty="0"/>
              <a:t> </a:t>
            </a:r>
            <a:r>
              <a:rPr lang="pt-BR" sz="4000" b="1" dirty="0" err="1"/>
              <a:t>ubuntu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3547" y="1547446"/>
            <a:ext cx="9027991" cy="3669323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pt-BR" dirty="0">
                <a:hlinkClick r:id="rId2"/>
              </a:rPr>
              <a:t>https://docs.microsoft.com/pt-br/powershell/scripting/install/installing-powershell-core-on-linux?view=powershell-6</a:t>
            </a:r>
            <a:endParaRPr lang="pt-BR" dirty="0"/>
          </a:p>
          <a:p>
            <a:pPr marL="0" indent="0">
              <a:buNone/>
            </a:pPr>
            <a:r>
              <a:rPr lang="pt-BR" dirty="0">
                <a:solidFill>
                  <a:schemeClr val="tx1"/>
                </a:solidFill>
              </a:rPr>
              <a:t>A falha ocorre por </a:t>
            </a:r>
            <a:r>
              <a:rPr lang="pt-BR" dirty="0" err="1">
                <a:solidFill>
                  <a:schemeClr val="tx1"/>
                </a:solidFill>
              </a:rPr>
              <a:t>icompatibilidade</a:t>
            </a:r>
            <a:r>
              <a:rPr lang="pt-BR" dirty="0">
                <a:solidFill>
                  <a:schemeClr val="tx1"/>
                </a:solidFill>
              </a:rPr>
              <a:t> do </a:t>
            </a:r>
            <a:r>
              <a:rPr lang="pt-BR" dirty="0" err="1">
                <a:solidFill>
                  <a:schemeClr val="tx1"/>
                </a:solidFill>
              </a:rPr>
              <a:t>powershell</a:t>
            </a:r>
            <a:r>
              <a:rPr lang="pt-BR" dirty="0">
                <a:solidFill>
                  <a:schemeClr val="tx1"/>
                </a:solidFill>
              </a:rPr>
              <a:t> com sistemas diferentes do </a:t>
            </a:r>
            <a:r>
              <a:rPr lang="pt-BR" dirty="0" err="1">
                <a:solidFill>
                  <a:schemeClr val="tx1"/>
                </a:solidFill>
              </a:rPr>
              <a:t>windows</a:t>
            </a:r>
            <a:r>
              <a:rPr lang="pt-BR" dirty="0">
                <a:solidFill>
                  <a:schemeClr val="tx1"/>
                </a:solidFill>
              </a:rPr>
              <a:t>.</a:t>
            </a:r>
          </a:p>
          <a:p>
            <a:pPr marL="0" indent="0">
              <a:buNone/>
            </a:pPr>
            <a:r>
              <a:rPr lang="pt-BR" dirty="0">
                <a:solidFill>
                  <a:schemeClr val="tx1"/>
                </a:solidFill>
              </a:rPr>
              <a:t>No </a:t>
            </a:r>
            <a:r>
              <a:rPr lang="pt-BR" dirty="0" err="1">
                <a:solidFill>
                  <a:schemeClr val="tx1"/>
                </a:solidFill>
              </a:rPr>
              <a:t>ubuntu</a:t>
            </a:r>
            <a:r>
              <a:rPr lang="pt-BR" dirty="0">
                <a:solidFill>
                  <a:schemeClr val="tx1"/>
                </a:solidFill>
              </a:rPr>
              <a:t> 18</a:t>
            </a:r>
          </a:p>
          <a:p>
            <a:pPr marL="0" indent="0">
              <a:buNone/>
            </a:pPr>
            <a:r>
              <a:rPr lang="pt-BR" dirty="0">
                <a:solidFill>
                  <a:schemeClr val="tx1"/>
                </a:solidFill>
              </a:rPr>
              <a:t># Download </a:t>
            </a:r>
            <a:r>
              <a:rPr lang="pt-BR" dirty="0" err="1">
                <a:solidFill>
                  <a:schemeClr val="tx1"/>
                </a:solidFill>
              </a:rPr>
              <a:t>the</a:t>
            </a:r>
            <a:r>
              <a:rPr lang="pt-BR" dirty="0">
                <a:solidFill>
                  <a:schemeClr val="tx1"/>
                </a:solidFill>
              </a:rPr>
              <a:t> Microsoft </a:t>
            </a:r>
            <a:r>
              <a:rPr lang="pt-BR" dirty="0" err="1">
                <a:solidFill>
                  <a:schemeClr val="tx1"/>
                </a:solidFill>
              </a:rPr>
              <a:t>repository</a:t>
            </a:r>
            <a:r>
              <a:rPr lang="pt-BR" dirty="0">
                <a:solidFill>
                  <a:schemeClr val="tx1"/>
                </a:solidFill>
              </a:rPr>
              <a:t> GPG Keys</a:t>
            </a:r>
          </a:p>
          <a:p>
            <a:pPr marL="0" indent="0">
              <a:buNone/>
            </a:pPr>
            <a:r>
              <a:rPr lang="pt-BR" dirty="0" err="1">
                <a:solidFill>
                  <a:schemeClr val="tx1"/>
                </a:solidFill>
              </a:rPr>
              <a:t>wget</a:t>
            </a:r>
            <a:r>
              <a:rPr lang="pt-BR" dirty="0">
                <a:solidFill>
                  <a:schemeClr val="tx1"/>
                </a:solidFill>
              </a:rPr>
              <a:t> -q </a:t>
            </a:r>
            <a:r>
              <a:rPr lang="pt-BR" dirty="0">
                <a:hlinkClick r:id="rId3"/>
              </a:rPr>
              <a:t>https://packages.microsoft.com/config/ubuntu/18.04/packages-microsoft-prod.deb</a:t>
            </a:r>
            <a:endParaRPr lang="pt-BR" dirty="0"/>
          </a:p>
          <a:p>
            <a:pPr marL="0" indent="0">
              <a:buNone/>
            </a:pPr>
            <a:r>
              <a:rPr lang="pt-BR" dirty="0">
                <a:solidFill>
                  <a:schemeClr val="tx1"/>
                </a:solidFill>
              </a:rPr>
              <a:t># </a:t>
            </a:r>
            <a:r>
              <a:rPr lang="pt-BR" dirty="0" err="1">
                <a:solidFill>
                  <a:schemeClr val="tx1"/>
                </a:solidFill>
              </a:rPr>
              <a:t>Register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the</a:t>
            </a:r>
            <a:r>
              <a:rPr lang="pt-BR" dirty="0">
                <a:solidFill>
                  <a:schemeClr val="tx1"/>
                </a:solidFill>
              </a:rPr>
              <a:t> Microsoft </a:t>
            </a:r>
            <a:r>
              <a:rPr lang="pt-BR" dirty="0" err="1">
                <a:solidFill>
                  <a:schemeClr val="tx1"/>
                </a:solidFill>
              </a:rPr>
              <a:t>repository</a:t>
            </a:r>
            <a:r>
              <a:rPr lang="pt-BR" dirty="0">
                <a:solidFill>
                  <a:schemeClr val="tx1"/>
                </a:solidFill>
              </a:rPr>
              <a:t> GPG Keys</a:t>
            </a:r>
          </a:p>
          <a:p>
            <a:pPr marL="0" indent="0">
              <a:buNone/>
            </a:pPr>
            <a:r>
              <a:rPr lang="pt-BR" dirty="0" err="1">
                <a:solidFill>
                  <a:schemeClr val="tx1"/>
                </a:solidFill>
              </a:rPr>
              <a:t>sudo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dpkg</a:t>
            </a:r>
            <a:r>
              <a:rPr lang="pt-BR" dirty="0">
                <a:solidFill>
                  <a:schemeClr val="tx1"/>
                </a:solidFill>
              </a:rPr>
              <a:t> -i </a:t>
            </a:r>
            <a:r>
              <a:rPr lang="pt-BR" dirty="0" err="1">
                <a:solidFill>
                  <a:schemeClr val="tx1"/>
                </a:solidFill>
              </a:rPr>
              <a:t>packages-microsoft-prod.deb</a:t>
            </a:r>
            <a:endParaRPr lang="pt-B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chemeClr val="tx1"/>
                </a:solidFill>
              </a:rPr>
              <a:t># Update </a:t>
            </a:r>
            <a:r>
              <a:rPr lang="pt-BR" dirty="0" err="1">
                <a:solidFill>
                  <a:schemeClr val="tx1"/>
                </a:solidFill>
              </a:rPr>
              <a:t>the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list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of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products</a:t>
            </a:r>
            <a:endParaRPr lang="pt-B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dirty="0" err="1">
                <a:solidFill>
                  <a:schemeClr val="tx1"/>
                </a:solidFill>
              </a:rPr>
              <a:t>sudo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apt-get</a:t>
            </a:r>
            <a:r>
              <a:rPr lang="pt-BR" dirty="0">
                <a:solidFill>
                  <a:schemeClr val="tx1"/>
                </a:solidFill>
              </a:rPr>
              <a:t> update</a:t>
            </a:r>
          </a:p>
          <a:p>
            <a:pPr marL="0" indent="0">
              <a:buNone/>
            </a:pPr>
            <a:r>
              <a:rPr lang="pt-BR" dirty="0">
                <a:solidFill>
                  <a:schemeClr val="tx1"/>
                </a:solidFill>
              </a:rPr>
              <a:t># </a:t>
            </a:r>
            <a:r>
              <a:rPr lang="pt-BR" dirty="0" err="1">
                <a:solidFill>
                  <a:schemeClr val="tx1"/>
                </a:solidFill>
              </a:rPr>
              <a:t>Enable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the</a:t>
            </a:r>
            <a:r>
              <a:rPr lang="pt-BR" dirty="0">
                <a:solidFill>
                  <a:schemeClr val="tx1"/>
                </a:solidFill>
              </a:rPr>
              <a:t> "</a:t>
            </a:r>
            <a:r>
              <a:rPr lang="pt-BR" dirty="0" err="1">
                <a:solidFill>
                  <a:schemeClr val="tx1"/>
                </a:solidFill>
              </a:rPr>
              <a:t>universe</a:t>
            </a:r>
            <a:r>
              <a:rPr lang="pt-BR" dirty="0">
                <a:solidFill>
                  <a:schemeClr val="tx1"/>
                </a:solidFill>
              </a:rPr>
              <a:t>" </a:t>
            </a:r>
            <a:r>
              <a:rPr lang="pt-BR" dirty="0" err="1">
                <a:solidFill>
                  <a:schemeClr val="tx1"/>
                </a:solidFill>
              </a:rPr>
              <a:t>repositoriessudo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add-apt-repository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universe</a:t>
            </a:r>
            <a:endParaRPr lang="pt-B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chemeClr val="tx1"/>
                </a:solidFill>
              </a:rPr>
              <a:t># </a:t>
            </a:r>
            <a:r>
              <a:rPr lang="pt-BR" dirty="0" err="1">
                <a:solidFill>
                  <a:schemeClr val="tx1"/>
                </a:solidFill>
              </a:rPr>
              <a:t>Install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PowerShellsudo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apt-get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 err="1">
                <a:solidFill>
                  <a:schemeClr val="tx1"/>
                </a:solidFill>
              </a:rPr>
              <a:t>install</a:t>
            </a:r>
            <a:r>
              <a:rPr lang="pt-BR" dirty="0">
                <a:solidFill>
                  <a:schemeClr val="tx1"/>
                </a:solidFill>
              </a:rPr>
              <a:t> -y </a:t>
            </a:r>
            <a:r>
              <a:rPr lang="pt-BR" dirty="0" err="1">
                <a:solidFill>
                  <a:schemeClr val="tx1"/>
                </a:solidFill>
              </a:rPr>
              <a:t>powershell</a:t>
            </a:r>
            <a:endParaRPr lang="pt-B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chemeClr val="tx1"/>
                </a:solidFill>
              </a:rPr>
              <a:t># Start </a:t>
            </a:r>
            <a:r>
              <a:rPr lang="pt-BR" dirty="0" err="1">
                <a:solidFill>
                  <a:schemeClr val="tx1"/>
                </a:solidFill>
              </a:rPr>
              <a:t>PowerShell</a:t>
            </a:r>
            <a:endParaRPr lang="pt-B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dirty="0" err="1">
                <a:solidFill>
                  <a:schemeClr val="tx1"/>
                </a:solidFill>
              </a:rPr>
              <a:t>pwsh</a:t>
            </a:r>
            <a:endParaRPr lang="pt-BR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7961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>
                <a:solidFill>
                  <a:schemeClr val="tx1"/>
                </a:solidFill>
              </a:rPr>
              <a:t>Emulador-</a:t>
            </a:r>
            <a:r>
              <a:rPr lang="pt-BR" sz="4000" dirty="0">
                <a:solidFill>
                  <a:schemeClr val="tx1"/>
                </a:solidFill>
              </a:rPr>
              <a:t> </a:t>
            </a:r>
            <a:r>
              <a:rPr lang="pt-BR" sz="4000" dirty="0" err="1">
                <a:solidFill>
                  <a:schemeClr val="tx1"/>
                </a:solidFill>
              </a:rPr>
              <a:t>Genymotion</a:t>
            </a:r>
            <a:endParaRPr lang="pt-BR" sz="4000" dirty="0">
              <a:solidFill>
                <a:schemeClr val="tx1"/>
              </a:solidFill>
            </a:endParaRP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3547" y="2006626"/>
            <a:ext cx="8316515" cy="22273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 err="1">
                <a:solidFill>
                  <a:schemeClr val="tx1"/>
                </a:solidFill>
              </a:rPr>
              <a:t>Genymotion</a:t>
            </a:r>
            <a:endParaRPr lang="pt-BR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b="1" dirty="0" err="1">
                <a:solidFill>
                  <a:schemeClr val="tx1"/>
                </a:solidFill>
              </a:rPr>
              <a:t>Virtualbox</a:t>
            </a:r>
            <a:endParaRPr lang="pt-BR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t-BR" b="1" dirty="0">
                <a:solidFill>
                  <a:schemeClr val="tx1"/>
                </a:solidFill>
              </a:rPr>
              <a:t>Conta de usuário</a:t>
            </a:r>
          </a:p>
          <a:p>
            <a:pPr marL="0" indent="0">
              <a:buNone/>
            </a:pPr>
            <a:r>
              <a:rPr lang="pt-BR" b="1" dirty="0">
                <a:solidFill>
                  <a:schemeClr val="tx1"/>
                </a:solidFill>
              </a:rPr>
              <a:t>Baixar uma ISO de Android</a:t>
            </a:r>
          </a:p>
          <a:p>
            <a:pPr marL="0" indent="0">
              <a:buNone/>
            </a:pPr>
            <a:endParaRPr lang="pt-BR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819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4CD2F36-CD0B-402D-84BA-D8C779626D32}"/>
              </a:ext>
            </a:extLst>
          </p:cNvPr>
          <p:cNvSpPr/>
          <p:nvPr/>
        </p:nvSpPr>
        <p:spPr>
          <a:xfrm>
            <a:off x="679938" y="1230923"/>
            <a:ext cx="9400686" cy="3399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D2C84D-3DCF-4F88-B1A8-651CFEB8A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579" y="143196"/>
            <a:ext cx="8316516" cy="580700"/>
          </a:xfrm>
        </p:spPr>
        <p:txBody>
          <a:bodyPr/>
          <a:lstStyle/>
          <a:p>
            <a:r>
              <a:rPr lang="pt-BR" sz="3600" b="1" dirty="0">
                <a:solidFill>
                  <a:schemeClr val="tx1"/>
                </a:solidFill>
              </a:rPr>
              <a:t>Emulador - celular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9526C30-7A18-4348-A5D2-9E8972F8BA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02"/>
          <a:stretch/>
        </p:blipFill>
        <p:spPr>
          <a:xfrm>
            <a:off x="6891948" y="0"/>
            <a:ext cx="3188677" cy="567055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5A07010-6380-458B-B1BC-7C82B39B77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02"/>
          <a:stretch/>
        </p:blipFill>
        <p:spPr>
          <a:xfrm>
            <a:off x="6891947" y="0"/>
            <a:ext cx="3188677" cy="5670550"/>
          </a:xfrm>
          <a:prstGeom prst="rect">
            <a:avLst/>
          </a:prstGeom>
        </p:spPr>
      </p:pic>
      <p:pic>
        <p:nvPicPr>
          <p:cNvPr id="1028" name="Picture 4" descr="Veja como atualizar o Android pelo celular ou computador">
            <a:extLst>
              <a:ext uri="{FF2B5EF4-FFF2-40B4-BE49-F238E27FC236}">
                <a16:creationId xmlns:a16="http://schemas.microsoft.com/office/drawing/2014/main" id="{F751223A-2710-4C26-8DAF-0391AD6D5C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283"/>
          <a:stretch/>
        </p:blipFill>
        <p:spPr bwMode="auto">
          <a:xfrm>
            <a:off x="6891948" y="0"/>
            <a:ext cx="3188677" cy="567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3">
            <a:extLst>
              <a:ext uri="{FF2B5EF4-FFF2-40B4-BE49-F238E27FC236}">
                <a16:creationId xmlns:a16="http://schemas.microsoft.com/office/drawing/2014/main" id="{FC6E5AC6-049E-4B73-8671-4361E0F015A6}"/>
              </a:ext>
            </a:extLst>
          </p:cNvPr>
          <p:cNvSpPr txBox="1">
            <a:spLocks noChangeArrowheads="1"/>
          </p:cNvSpPr>
          <p:nvPr/>
        </p:nvSpPr>
        <p:spPr>
          <a:xfrm>
            <a:off x="679937" y="1536615"/>
            <a:ext cx="5610775" cy="208410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75603" indent="-75603" algn="l" defTabSz="756026" rtl="0" eaLnBrk="1" latinLnBrk="0" hangingPunct="1">
              <a:lnSpc>
                <a:spcPct val="90000"/>
              </a:lnSpc>
              <a:spcBef>
                <a:spcPts val="992"/>
              </a:spcBef>
              <a:spcAft>
                <a:spcPts val="165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984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17531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654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68736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19941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771146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90948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07484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24020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40556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pt-BR" sz="2000" dirty="0">
                <a:solidFill>
                  <a:schemeClr val="tx1"/>
                </a:solidFill>
              </a:rPr>
              <a:t>Abra o aplicativo “Settings” (Configurações);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000" dirty="0">
                <a:solidFill>
                  <a:schemeClr val="tx1"/>
                </a:solidFill>
              </a:rPr>
              <a:t>No Android 8.0 ou em versões superiores,</a:t>
            </a:r>
          </a:p>
          <a:p>
            <a:pPr marL="0" indent="0">
              <a:buNone/>
            </a:pPr>
            <a:r>
              <a:rPr lang="pt-BR" sz="2000" dirty="0">
                <a:solidFill>
                  <a:schemeClr val="tx1"/>
                </a:solidFill>
              </a:rPr>
              <a:t> selecione “System” (Sistema);</a:t>
            </a:r>
          </a:p>
        </p:txBody>
      </p:sp>
    </p:spTree>
    <p:extLst>
      <p:ext uri="{BB962C8B-B14F-4D97-AF65-F5344CB8AC3E}">
        <p14:creationId xmlns:p14="http://schemas.microsoft.com/office/powerpoint/2010/main" val="3768997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4CD2F36-CD0B-402D-84BA-D8C779626D32}"/>
              </a:ext>
            </a:extLst>
          </p:cNvPr>
          <p:cNvSpPr/>
          <p:nvPr/>
        </p:nvSpPr>
        <p:spPr>
          <a:xfrm>
            <a:off x="679938" y="1230923"/>
            <a:ext cx="9400686" cy="3399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D2C84D-3DCF-4F88-B1A8-651CFEB8A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579" y="143196"/>
            <a:ext cx="8316516" cy="580700"/>
          </a:xfrm>
        </p:spPr>
        <p:txBody>
          <a:bodyPr/>
          <a:lstStyle/>
          <a:p>
            <a:r>
              <a:rPr lang="pt-BR" sz="3600" b="1" dirty="0">
                <a:solidFill>
                  <a:schemeClr val="tx1"/>
                </a:solidFill>
              </a:rPr>
              <a:t>Emulador - celular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9526C30-7A18-4348-A5D2-9E8972F8BA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02"/>
          <a:stretch/>
        </p:blipFill>
        <p:spPr>
          <a:xfrm>
            <a:off x="6891948" y="0"/>
            <a:ext cx="3188677" cy="567055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5A07010-6380-458B-B1BC-7C82B39B77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902"/>
          <a:stretch/>
        </p:blipFill>
        <p:spPr>
          <a:xfrm>
            <a:off x="6891948" y="0"/>
            <a:ext cx="3188677" cy="5670550"/>
          </a:xfrm>
          <a:prstGeom prst="rect">
            <a:avLst/>
          </a:prstGeom>
        </p:spPr>
      </p:pic>
      <p:sp>
        <p:nvSpPr>
          <p:cNvPr id="10" name="Rectangle 3">
            <a:extLst>
              <a:ext uri="{FF2B5EF4-FFF2-40B4-BE49-F238E27FC236}">
                <a16:creationId xmlns:a16="http://schemas.microsoft.com/office/drawing/2014/main" id="{FC6E5AC6-049E-4B73-8671-4361E0F015A6}"/>
              </a:ext>
            </a:extLst>
          </p:cNvPr>
          <p:cNvSpPr txBox="1">
            <a:spLocks noChangeArrowheads="1"/>
          </p:cNvSpPr>
          <p:nvPr/>
        </p:nvSpPr>
        <p:spPr>
          <a:xfrm>
            <a:off x="200437" y="1352305"/>
            <a:ext cx="6505163" cy="296593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75603" indent="-75603" algn="l" defTabSz="756026" rtl="0" eaLnBrk="1" latinLnBrk="0" hangingPunct="1">
              <a:lnSpc>
                <a:spcPct val="90000"/>
              </a:lnSpc>
              <a:spcBef>
                <a:spcPts val="992"/>
              </a:spcBef>
              <a:spcAft>
                <a:spcPts val="165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984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17531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654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68736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19941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771146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90948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07484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24020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40556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pt-BR" sz="2000" dirty="0">
                <a:solidFill>
                  <a:schemeClr val="tx1"/>
                </a:solidFill>
              </a:rPr>
              <a:t>Role a tela e selecione “</a:t>
            </a:r>
            <a:r>
              <a:rPr lang="pt-BR" sz="2000" dirty="0" err="1">
                <a:solidFill>
                  <a:schemeClr val="tx1"/>
                </a:solidFill>
              </a:rPr>
              <a:t>About</a:t>
            </a:r>
            <a:r>
              <a:rPr lang="pt-BR" sz="2000" dirty="0">
                <a:solidFill>
                  <a:schemeClr val="tx1"/>
                </a:solidFill>
              </a:rPr>
              <a:t> </a:t>
            </a:r>
            <a:r>
              <a:rPr lang="pt-BR" sz="2000" dirty="0" err="1">
                <a:solidFill>
                  <a:schemeClr val="tx1"/>
                </a:solidFill>
              </a:rPr>
              <a:t>phone</a:t>
            </a:r>
            <a:r>
              <a:rPr lang="pt-BR" sz="2000" dirty="0">
                <a:solidFill>
                  <a:schemeClr val="tx1"/>
                </a:solidFill>
              </a:rPr>
              <a:t>” (Sobre o telefone);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000" dirty="0">
                <a:solidFill>
                  <a:schemeClr val="tx1"/>
                </a:solidFill>
              </a:rPr>
              <a:t>Role a tela e toque 7 vezes em “Build </a:t>
            </a:r>
            <a:r>
              <a:rPr lang="pt-BR" sz="2000" dirty="0" err="1">
                <a:solidFill>
                  <a:schemeClr val="tx1"/>
                </a:solidFill>
              </a:rPr>
              <a:t>number</a:t>
            </a:r>
            <a:r>
              <a:rPr lang="pt-BR" sz="2000" dirty="0">
                <a:solidFill>
                  <a:schemeClr val="tx1"/>
                </a:solidFill>
              </a:rPr>
              <a:t>” (Versão do Android).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000" dirty="0">
                <a:solidFill>
                  <a:schemeClr val="tx1"/>
                </a:solidFill>
              </a:rPr>
              <a:t>Retorne à tela anterior “Settings” (Configurações) e role até o final;</a:t>
            </a:r>
          </a:p>
        </p:txBody>
      </p:sp>
    </p:spTree>
    <p:extLst>
      <p:ext uri="{BB962C8B-B14F-4D97-AF65-F5344CB8AC3E}">
        <p14:creationId xmlns:p14="http://schemas.microsoft.com/office/powerpoint/2010/main" val="285267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4CD2F36-CD0B-402D-84BA-D8C779626D32}"/>
              </a:ext>
            </a:extLst>
          </p:cNvPr>
          <p:cNvSpPr/>
          <p:nvPr/>
        </p:nvSpPr>
        <p:spPr>
          <a:xfrm>
            <a:off x="679938" y="1230923"/>
            <a:ext cx="9400686" cy="3399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DD2C84D-3DCF-4F88-B1A8-651CFEB8A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579" y="143196"/>
            <a:ext cx="8316516" cy="580700"/>
          </a:xfrm>
        </p:spPr>
        <p:txBody>
          <a:bodyPr/>
          <a:lstStyle/>
          <a:p>
            <a:r>
              <a:rPr lang="pt-BR" sz="3600" b="1" dirty="0">
                <a:solidFill>
                  <a:schemeClr val="tx1"/>
                </a:solidFill>
              </a:rPr>
              <a:t>Emulador - celular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9526C30-7A18-4348-A5D2-9E8972F8BA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02"/>
          <a:stretch/>
        </p:blipFill>
        <p:spPr>
          <a:xfrm>
            <a:off x="6891947" y="0"/>
            <a:ext cx="3188677" cy="5670550"/>
          </a:xfrm>
          <a:prstGeom prst="rect">
            <a:avLst/>
          </a:prstGeom>
        </p:spPr>
      </p:pic>
      <p:sp>
        <p:nvSpPr>
          <p:cNvPr id="10" name="Rectangle 3">
            <a:extLst>
              <a:ext uri="{FF2B5EF4-FFF2-40B4-BE49-F238E27FC236}">
                <a16:creationId xmlns:a16="http://schemas.microsoft.com/office/drawing/2014/main" id="{FC6E5AC6-049E-4B73-8671-4361E0F015A6}"/>
              </a:ext>
            </a:extLst>
          </p:cNvPr>
          <p:cNvSpPr txBox="1">
            <a:spLocks noChangeArrowheads="1"/>
          </p:cNvSpPr>
          <p:nvPr/>
        </p:nvSpPr>
        <p:spPr>
          <a:xfrm>
            <a:off x="200437" y="1717273"/>
            <a:ext cx="6505163" cy="2382386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75603" indent="-75603" algn="l" defTabSz="756026" rtl="0" eaLnBrk="1" latinLnBrk="0" hangingPunct="1">
              <a:lnSpc>
                <a:spcPct val="90000"/>
              </a:lnSpc>
              <a:spcBef>
                <a:spcPts val="992"/>
              </a:spcBef>
              <a:spcAft>
                <a:spcPts val="165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984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17531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654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68736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19941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771146" indent="-151205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tx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90948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07484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24020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405560" indent="-189006" algn="l" defTabSz="756026" rtl="0" eaLnBrk="1" latinLnBrk="0" hangingPunct="1">
              <a:lnSpc>
                <a:spcPct val="90000"/>
              </a:lnSpc>
              <a:spcBef>
                <a:spcPts val="165"/>
              </a:spcBef>
              <a:spcAft>
                <a:spcPts val="331"/>
              </a:spcAft>
              <a:buClr>
                <a:schemeClr val="accent1"/>
              </a:buClr>
              <a:buFont typeface="Calibri" pitchFamily="34" charset="0"/>
              <a:buChar char="◦"/>
              <a:defRPr sz="1158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pt-BR" sz="2000" dirty="0">
                <a:solidFill>
                  <a:schemeClr val="tx1"/>
                </a:solidFill>
              </a:rPr>
              <a:t>Você deve encontrar agora as “</a:t>
            </a:r>
            <a:r>
              <a:rPr lang="pt-BR" sz="2000" dirty="0" err="1">
                <a:solidFill>
                  <a:schemeClr val="tx1"/>
                </a:solidFill>
              </a:rPr>
              <a:t>Developer</a:t>
            </a:r>
            <a:r>
              <a:rPr lang="pt-BR" sz="2000" dirty="0">
                <a:solidFill>
                  <a:schemeClr val="tx1"/>
                </a:solidFill>
              </a:rPr>
              <a:t> </a:t>
            </a:r>
            <a:r>
              <a:rPr lang="pt-BR" sz="2000" dirty="0" err="1">
                <a:solidFill>
                  <a:schemeClr val="tx1"/>
                </a:solidFill>
              </a:rPr>
              <a:t>options</a:t>
            </a:r>
            <a:r>
              <a:rPr lang="pt-BR" sz="2000" dirty="0">
                <a:solidFill>
                  <a:schemeClr val="tx1"/>
                </a:solidFill>
              </a:rPr>
              <a:t>” (Opções do Desenvolvedor)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000" dirty="0">
                <a:solidFill>
                  <a:schemeClr val="tx1"/>
                </a:solidFill>
              </a:rPr>
              <a:t>Ative o modo depurador USB</a:t>
            </a:r>
          </a:p>
        </p:txBody>
      </p:sp>
    </p:spTree>
    <p:extLst>
      <p:ext uri="{BB962C8B-B14F-4D97-AF65-F5344CB8AC3E}">
        <p14:creationId xmlns:p14="http://schemas.microsoft.com/office/powerpoint/2010/main" val="1726585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E128E572-3A7A-4D8B-8E8D-12FB58AF8A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sz="4000" b="1" dirty="0"/>
              <a:t>Primeiro Projeto</a:t>
            </a:r>
            <a:endParaRPr lang="pt-BR" sz="4000" dirty="0"/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490F6BD9-47C7-4DB5-88C5-CF03EA6DF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43546" y="1596319"/>
            <a:ext cx="8316515" cy="3848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/>
              <a:t>Android </a:t>
            </a:r>
            <a:r>
              <a:rPr lang="pt-BR" dirty="0" err="1"/>
              <a:t>studio</a:t>
            </a:r>
            <a:endParaRPr lang="pt-BR" b="1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9516216-3810-468A-A5EF-0091D79D51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09" t="15724" r="62649" b="26408"/>
          <a:stretch/>
        </p:blipFill>
        <p:spPr>
          <a:xfrm>
            <a:off x="3575538" y="1407765"/>
            <a:ext cx="6588369" cy="426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4327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Retrospectiva">
  <a:themeElements>
    <a:clrScheme name="Personalizada 5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FF6566"/>
      </a:accent1>
      <a:accent2>
        <a:srgbClr val="00B050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txDef>
      <a:spPr>
        <a:blipFill>
          <a:blip xmlns:r="http://schemas.openxmlformats.org/officeDocument/2006/relationships" r:embed="rId1"/>
          <a:stretch>
            <a:fillRect/>
          </a:stretch>
        </a:blipFill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SLIDEMESTRE</Template>
  <TotalTime>2387</TotalTime>
  <Words>497</Words>
  <Application>Microsoft Office PowerPoint</Application>
  <PresentationFormat>Personalizar</PresentationFormat>
  <Paragraphs>84</Paragraphs>
  <Slides>24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30" baseType="lpstr">
      <vt:lpstr>Arial</vt:lpstr>
      <vt:lpstr>Calibri</vt:lpstr>
      <vt:lpstr>Times New Roman</vt:lpstr>
      <vt:lpstr>Trebuchet MS</vt:lpstr>
      <vt:lpstr>Wingdings</vt:lpstr>
      <vt:lpstr>Retrospectiva</vt:lpstr>
      <vt:lpstr>Apresentação do PowerPoint</vt:lpstr>
      <vt:lpstr>O que é o flutter</vt:lpstr>
      <vt:lpstr>Pré-requisitos</vt:lpstr>
      <vt:lpstr>Falha powershell ubuntu</vt:lpstr>
      <vt:lpstr>Emulador- Genymotion</vt:lpstr>
      <vt:lpstr>Emulador - celular</vt:lpstr>
      <vt:lpstr>Emulador - celular</vt:lpstr>
      <vt:lpstr>Emulador - celular</vt:lpstr>
      <vt:lpstr>Primeiro Projeto</vt:lpstr>
      <vt:lpstr>Primeiro Projeto</vt:lpstr>
      <vt:lpstr>Primeiro Projeto</vt:lpstr>
      <vt:lpstr>Primeiro Projeto</vt:lpstr>
      <vt:lpstr>Primeiro Projeto</vt:lpstr>
      <vt:lpstr>Primeiro Projeto-Criando emulador</vt:lpstr>
      <vt:lpstr>Primeiro Projeto-Criando emulador</vt:lpstr>
      <vt:lpstr>Primeiro Projeto-Criando emulador</vt:lpstr>
      <vt:lpstr>Primeiro Projeto</vt:lpstr>
      <vt:lpstr>Primeiro Projeto</vt:lpstr>
      <vt:lpstr>Primeiro Projeto</vt:lpstr>
      <vt:lpstr>Primeiro Projeto</vt:lpstr>
      <vt:lpstr>Primeiro Projeto</vt:lpstr>
      <vt:lpstr>Primeiro Projeto</vt:lpstr>
      <vt:lpstr>Falha no VScode</vt:lpstr>
      <vt:lpstr>Primeiro Projeto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rildo</dc:creator>
  <dc:description/>
  <cp:lastModifiedBy>Rildo Oliveira</cp:lastModifiedBy>
  <cp:revision>158</cp:revision>
  <dcterms:created xsi:type="dcterms:W3CDTF">2019-09-09T16:05:57Z</dcterms:created>
  <dcterms:modified xsi:type="dcterms:W3CDTF">2020-05-09T20:06:47Z</dcterms:modified>
  <dc:language>pt-BR</dc:language>
</cp:coreProperties>
</file>